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120" r:id="rId2"/>
    <p:sldId id="2135" r:id="rId3"/>
    <p:sldId id="2137" r:id="rId4"/>
    <p:sldId id="2173" r:id="rId5"/>
    <p:sldId id="2172" r:id="rId6"/>
    <p:sldId id="2147" r:id="rId7"/>
    <p:sldId id="2169" r:id="rId8"/>
    <p:sldId id="2163" r:id="rId9"/>
    <p:sldId id="2166" r:id="rId10"/>
    <p:sldId id="2170" r:id="rId11"/>
    <p:sldId id="2171" r:id="rId12"/>
    <p:sldId id="2176" r:id="rId13"/>
    <p:sldId id="2139" r:id="rId14"/>
    <p:sldId id="2174" r:id="rId15"/>
    <p:sldId id="2175" r:id="rId16"/>
    <p:sldId id="2177" r:id="rId17"/>
    <p:sldId id="2188" r:id="rId18"/>
    <p:sldId id="2178" r:id="rId19"/>
    <p:sldId id="2180" r:id="rId20"/>
    <p:sldId id="2181" r:id="rId21"/>
    <p:sldId id="2182" r:id="rId22"/>
    <p:sldId id="2183" r:id="rId23"/>
    <p:sldId id="2184" r:id="rId24"/>
    <p:sldId id="2185" r:id="rId25"/>
    <p:sldId id="2186" r:id="rId26"/>
    <p:sldId id="2187" r:id="rId27"/>
    <p:sldId id="2165" r:id="rId28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76" autoAdjust="0"/>
  </p:normalViewPr>
  <p:slideViewPr>
    <p:cSldViewPr>
      <p:cViewPr varScale="1">
        <p:scale>
          <a:sx n="79" d="100"/>
          <a:sy n="79" d="100"/>
        </p:scale>
        <p:origin x="-1368" y="-96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Glitches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in as-flown flight lines due to intermittent tracker </a:t>
            </a:r>
            <a:r>
              <a:rPr lang="en-US" baseline="0" smtClean="0">
                <a:latin typeface="Times New Roman" charset="0"/>
                <a:ea typeface="ＭＳ Ｐゴシック" charset="0"/>
                <a:cs typeface="ＭＳ Ｐゴシック" charset="0"/>
              </a:rPr>
              <a:t>drop outs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B direction gives more vivid tundra land surface coloring. Sun angle?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Aircraft avionics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package continues to have intermittent loss of heading problems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Barrow area composite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Clouds dampen the relative land surface brightness in the lower 2 images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Arial" charset="0"/>
              <a:ea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AVCAM sky pictures from the Deadhorse Airport (PASC) at 1325 AKDT/2125 UTC showing extreme clear conditions and the sectional coverage of each camera.</a:t>
            </a:r>
            <a:r>
              <a:rPr lang="en-US" baseline="0" dirty="0" smtClean="0"/>
              <a:t>  The SW camera was not functioning</a:t>
            </a:r>
            <a:endParaRPr lang="en-US" dirty="0" smtClean="0"/>
          </a:p>
          <a:p>
            <a:r>
              <a:rPr lang="en-US" dirty="0" smtClean="0"/>
              <a:t>See http://</a:t>
            </a:r>
            <a:r>
              <a:rPr lang="en-US" dirty="0" err="1" smtClean="0"/>
              <a:t>avcams.faa.gov</a:t>
            </a:r>
            <a:r>
              <a:rPr lang="en-US" dirty="0" smtClean="0"/>
              <a:t>/ for an interactive map of Alaska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AVCAM sky pictures from the Deadhorse Airport (PASC) at 1325 AKDT/2125 UTC showing extreme clear conditions and the sectional coverage of each camera.</a:t>
            </a:r>
            <a:r>
              <a:rPr lang="en-US" baseline="0" dirty="0" smtClean="0"/>
              <a:t>  The SW camera was not functioning</a:t>
            </a:r>
            <a:endParaRPr lang="en-US" dirty="0" smtClean="0"/>
          </a:p>
          <a:p>
            <a:r>
              <a:rPr lang="en-US" dirty="0" smtClean="0"/>
              <a:t>See http://</a:t>
            </a:r>
            <a:r>
              <a:rPr lang="en-US" dirty="0" err="1" smtClean="0"/>
              <a:t>avcams.faa.gov</a:t>
            </a:r>
            <a:r>
              <a:rPr lang="en-US" dirty="0" smtClean="0"/>
              <a:t>/ for an interactive map of Alaska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AVCAM sky pictures from the Deadhorse Airport (PASC) at 1325 AKDT/2125 UTC showing extreme clear conditions and the sectional coverage of each camera.</a:t>
            </a:r>
            <a:r>
              <a:rPr lang="en-US" baseline="0" dirty="0" smtClean="0"/>
              <a:t>  The SW camera was not functioning</a:t>
            </a:r>
            <a:endParaRPr lang="en-US" dirty="0" smtClean="0"/>
          </a:p>
          <a:p>
            <a:r>
              <a:rPr lang="en-US" dirty="0" smtClean="0"/>
              <a:t>See http://</a:t>
            </a:r>
            <a:r>
              <a:rPr lang="en-US" dirty="0" err="1" smtClean="0"/>
              <a:t>avcams.faa.gov</a:t>
            </a:r>
            <a:r>
              <a:rPr lang="en-US" dirty="0" smtClean="0"/>
              <a:t>/ for an interactive map of Alaska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AVCAM sky pictures from the Deadhorse Airport (PASC) at 1325 AKDT/2125 UTC showing extreme clear conditions and the sectional coverage of each camera.</a:t>
            </a:r>
            <a:r>
              <a:rPr lang="en-US" baseline="0" dirty="0" smtClean="0"/>
              <a:t>  The SW camera was not functioning</a:t>
            </a:r>
            <a:endParaRPr lang="en-US" dirty="0" smtClean="0"/>
          </a:p>
          <a:p>
            <a:r>
              <a:rPr lang="en-US" dirty="0" smtClean="0"/>
              <a:t>See http://</a:t>
            </a:r>
            <a:r>
              <a:rPr lang="en-US" dirty="0" err="1" smtClean="0"/>
              <a:t>avcams.faa.gov</a:t>
            </a:r>
            <a:r>
              <a:rPr lang="en-US" dirty="0" smtClean="0"/>
              <a:t>/ for an interactive map of Alaska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AVCAM sky pictures from the Deadhorse Airport (PASC) at 1325 AKDT/2125 UTC showing extreme clear conditions and the sectional coverage of each camera.</a:t>
            </a:r>
            <a:r>
              <a:rPr lang="en-US" baseline="0" dirty="0" smtClean="0"/>
              <a:t>  The SW camera was not functioning</a:t>
            </a:r>
            <a:endParaRPr lang="en-US" dirty="0" smtClean="0"/>
          </a:p>
          <a:p>
            <a:r>
              <a:rPr lang="en-US" dirty="0" smtClean="0"/>
              <a:t>See http://</a:t>
            </a:r>
            <a:r>
              <a:rPr lang="en-US" dirty="0" err="1" smtClean="0"/>
              <a:t>avcams.faa.gov</a:t>
            </a:r>
            <a:r>
              <a:rPr lang="en-US" dirty="0" smtClean="0"/>
              <a:t>/ for an interactive map of Alaska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AVIRIS-NG</a:t>
            </a:r>
            <a:r>
              <a:rPr lang="en-US" sz="1000" baseline="0" dirty="0" smtClean="0"/>
              <a:t> </a:t>
            </a:r>
            <a:r>
              <a:rPr lang="en-US" sz="1000" dirty="0" smtClean="0"/>
              <a:t>/ Summer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58.jpeg"/><Relationship Id="rId6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14 July 2017 (DOY  195) </a:t>
            </a:r>
          </a:p>
          <a:p>
            <a:pPr eaLnBrk="1" hangingPunct="1"/>
            <a:r>
              <a:rPr lang="en-US" sz="2400" b="1" dirty="0" smtClean="0"/>
              <a:t>AVIRIS-NG: Kotzebue – Noatak – Atqasuk – Barrow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232" y="1328192"/>
            <a:ext cx="3048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8192"/>
            <a:ext cx="3048000" cy="228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632448"/>
            <a:ext cx="3048000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632448"/>
            <a:ext cx="3048000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880" y="1328192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Kotzebue – Noatak – Atqasuk – Barrow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936" y="928082"/>
            <a:ext cx="286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Barrow (BRW) (PABR)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19064" y="3704456"/>
            <a:ext cx="91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37049" y="3704456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East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15880" y="1400200"/>
            <a:ext cx="138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Northeast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743" y="1418456"/>
            <a:ext cx="1481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Southwest</a:t>
            </a:r>
            <a:endParaRPr lang="en-US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0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232" y="1328192"/>
            <a:ext cx="3048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8192"/>
            <a:ext cx="3048000" cy="228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632448"/>
            <a:ext cx="3048000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632448"/>
            <a:ext cx="3048000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880" y="1328192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Kotzebue – Noatak – Atqasuk – Barrow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936" y="928082"/>
            <a:ext cx="2863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Atqasuk (ATK) (PATQ)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19064" y="3704456"/>
            <a:ext cx="1481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Southwest</a:t>
            </a:r>
            <a:endParaRPr lang="en-US" b="1" dirty="0" smtClean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7049" y="3704456"/>
            <a:ext cx="91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15880" y="14002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East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743" y="1418456"/>
            <a:ext cx="868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North</a:t>
            </a:r>
            <a:endParaRPr lang="en-US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6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8-07 at 12.02.49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19" y="968151"/>
            <a:ext cx="4114800" cy="5176608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Kotzebue – Noatak – Atqasuk – Barrow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968" y="968152"/>
            <a:ext cx="28803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Planned flight lines:</a:t>
            </a: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Noorvik</a:t>
            </a:r>
            <a:r>
              <a:rPr lang="en-US" sz="1600" b="1" dirty="0" smtClean="0">
                <a:solidFill>
                  <a:schemeClr val="bg1"/>
                </a:solidFill>
              </a:rPr>
              <a:t> – Noatak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Screen Shot 2017-07-14 at 12.30.50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1392" y="1544216"/>
            <a:ext cx="4114800" cy="4123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4501" y="1040160"/>
            <a:ext cx="200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As-flown Lines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769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g20170714t184714_geo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82318" y="-2330399"/>
            <a:ext cx="1371600" cy="13146381"/>
          </a:xfrm>
          <a:prstGeom prst="rect">
            <a:avLst/>
          </a:prstGeom>
        </p:spPr>
      </p:pic>
      <p:pic>
        <p:nvPicPr>
          <p:cNvPr id="5" name="Picture 4" descr="ang20170714t183042_geo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319890" y="-12104681"/>
            <a:ext cx="1371600" cy="29821524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Kotzebue – Noatak – Atqasuk – Barrow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ang20170714t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Bonus Line, Run ID 183042: 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C37,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#194,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184714: </a:t>
            </a:r>
            <a:r>
              <a:rPr lang="en-US" sz="1600" dirty="0" err="1" smtClean="0">
                <a:solidFill>
                  <a:srgbClr val="000000"/>
                </a:solidFill>
                <a:ea typeface="Calibri" charset="0"/>
              </a:rPr>
              <a:t>Noorvik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151057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663225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105707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Lakes and wetlands along the Norton Sound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ea typeface="Calibri" charset="0"/>
              </a:rPr>
              <a:t>Noorvik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 area wetlands have a high concentration of methane ebullition lakes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8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g20170714t192043_geo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39049" y="2088327"/>
            <a:ext cx="1371600" cy="4459842"/>
          </a:xfrm>
          <a:prstGeom prst="rect">
            <a:avLst/>
          </a:prstGeom>
        </p:spPr>
      </p:pic>
      <p:pic>
        <p:nvPicPr>
          <p:cNvPr id="5" name="Picture 4" descr="ang20170714t191123_geo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82006" y="-4394789"/>
            <a:ext cx="1371600" cy="14545755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Kotzebue – Noatak – Atqasuk – Barrow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ang20170714t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C42, Track Air #199, Run ID 191123: Noatak 1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C43,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#200,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192043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: Noatak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151057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663225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105707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Lakes and wetlands along the Mackenzie River Valley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. Imagery of the </a:t>
            </a:r>
            <a:r>
              <a:rPr lang="en-US" sz="1600" smtClean="0">
                <a:solidFill>
                  <a:srgbClr val="000000"/>
                </a:solidFill>
                <a:ea typeface="Calibri" charset="0"/>
              </a:rPr>
              <a:t>Noatak River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0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20170714t193527_geo - C39-196 - Noatak burn survey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366234" y="-6638858"/>
            <a:ext cx="1371600" cy="21914213"/>
          </a:xfrm>
          <a:prstGeom prst="rect">
            <a:avLst/>
          </a:prstGeom>
        </p:spPr>
      </p:pic>
      <p:pic>
        <p:nvPicPr>
          <p:cNvPr id="2" name="Picture 1" descr="ang20170714t192619_geo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56983" y="-3541775"/>
            <a:ext cx="1371600" cy="12695711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Kotzebue – Noatak – Atqasuk – Barrow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ang20170714t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C44, Track Air #201, Run ID 192619: Noatak burn survey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C39,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#196,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193527: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Noatak burn survey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151057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663225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105707"/>
            <a:ext cx="8272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Lakes and wetlands along the Mackenzie River Valley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. Significant cloud cover encountered before getting to Scotty Creek flux towers – will need to </a:t>
            </a:r>
            <a:r>
              <a:rPr lang="en-US" sz="1600" dirty="0" err="1" smtClean="0">
                <a:solidFill>
                  <a:srgbClr val="000000"/>
                </a:solidFill>
                <a:ea typeface="Calibri" charset="0"/>
              </a:rPr>
              <a:t>refly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5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g20170714t200532_geo Bonus Line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68318" y="-344389"/>
            <a:ext cx="1371600" cy="9318378"/>
          </a:xfrm>
          <a:prstGeom prst="rect">
            <a:avLst/>
          </a:prstGeom>
        </p:spPr>
      </p:pic>
      <p:pic>
        <p:nvPicPr>
          <p:cNvPr id="5" name="Picture 4" descr="ang20170714t194611_geo - C38-195 - Noatak burn survey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74196" y="-5958988"/>
            <a:ext cx="1371600" cy="17530136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Kotzebue – Noatak – Atqasuk – Barrow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ang20170714t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C38, Track Air #195, Run ID 194611: Noatak burn survey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Bonus Line,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200532: TBD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151057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663225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105707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Lakes and wetlands along the Mackenzie River Valley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. Excessive cloud cover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0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7-12 at 16.54.46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28" y="968152"/>
            <a:ext cx="4549745" cy="50292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Kotzebue – Noatak – Atqasuk – Barrow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45365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Planned flight lines &amp; acquisition segments: Barrow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86225" y="2779385"/>
            <a:ext cx="680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D4/225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8193" y="2984376"/>
            <a:ext cx="680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D3/224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40304" y="3156306"/>
            <a:ext cx="680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D2/223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05411" y="3328236"/>
            <a:ext cx="680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D1/222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7953" y="2738735"/>
            <a:ext cx="75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E13/303</a:t>
            </a:r>
          </a:p>
          <a:p>
            <a:r>
              <a:rPr lang="en-US" sz="1200" b="1" dirty="0" smtClean="0">
                <a:solidFill>
                  <a:srgbClr val="FFFFFF"/>
                </a:solidFill>
              </a:rPr>
              <a:t>E14/304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48115" y="4826967"/>
            <a:ext cx="75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E16/306</a:t>
            </a:r>
          </a:p>
          <a:p>
            <a:r>
              <a:rPr lang="en-US" sz="1200" b="1" dirty="0" smtClean="0">
                <a:solidFill>
                  <a:srgbClr val="FFFFFF"/>
                </a:solidFill>
              </a:rPr>
              <a:t>E17/307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9498" y="4784576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C60/217</a:t>
            </a:r>
          </a:p>
        </p:txBody>
      </p:sp>
      <p:pic>
        <p:nvPicPr>
          <p:cNvPr id="3" name="Picture 2" descr="Screen Shot 2017-07-14 at 17.19.11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5448" y="1547978"/>
            <a:ext cx="3796315" cy="38846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69314" y="1040160"/>
            <a:ext cx="200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As-flown Lines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114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g20170714t205712_geo - C61-218 - Atqasuk -Arctic Coast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64730" y="-3168795"/>
            <a:ext cx="1371600" cy="15111204"/>
          </a:xfrm>
          <a:prstGeom prst="rect">
            <a:avLst/>
          </a:prstGeom>
        </p:spPr>
      </p:pic>
      <p:pic>
        <p:nvPicPr>
          <p:cNvPr id="5" name="Picture 4" descr="ang20170714t201641_geo - C45-202 - Noatak burn survey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83770" y="603446"/>
            <a:ext cx="1371600" cy="4549283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Kotzebue – Noatak – Atqasuk – Barrow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ang20170714t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C45, Track Air #202, Run ID 201641: Noatak burn survey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C61,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#218,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205712: Atqasuk – Arctic Coast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151057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663225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105707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C45 is planned as a short line compared to others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. Brilliant blue of the Arctic Ocean seen at left of this image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9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g20170714t211620_geo - E16-306 - Sukok Lake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79555" y="1819829"/>
            <a:ext cx="1371600" cy="4996838"/>
          </a:xfrm>
          <a:prstGeom prst="rect">
            <a:avLst/>
          </a:prstGeom>
        </p:spPr>
      </p:pic>
      <p:pic>
        <p:nvPicPr>
          <p:cNvPr id="2" name="Picture 1" descr="ang20170714t211031_geo - E15-305 - Sukok Lake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79260" y="223981"/>
            <a:ext cx="1371600" cy="5308215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Kotzebue – Noatak – Atqasuk – Barrow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ang20170714t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E15,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#305,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211031: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Sukok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Lake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E16,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#306,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211620: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Sukok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Lake</a:t>
            </a:r>
            <a:endParaRPr lang="en-US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90" y="2151057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088" y="424045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105707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.&amp; </a:t>
            </a:r>
            <a:r>
              <a:rPr lang="en-US" sz="1600" b="1" dirty="0" smtClean="0">
                <a:ea typeface="Calibri" charset="0"/>
              </a:rPr>
              <a:t>B</a:t>
            </a:r>
            <a:r>
              <a:rPr lang="en-US" sz="1600" dirty="0" smtClean="0">
                <a:ea typeface="Calibri" charset="0"/>
              </a:rPr>
              <a:t>.  B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rilliant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green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swirling biota in </a:t>
            </a:r>
            <a:r>
              <a:rPr lang="en-US" sz="1600" dirty="0" err="1">
                <a:ea typeface="Calibri" charset="0"/>
              </a:rPr>
              <a:t>Sukok</a:t>
            </a:r>
            <a:r>
              <a:rPr lang="en-US" sz="1600" dirty="0">
                <a:ea typeface="Calibri" charset="0"/>
              </a:rPr>
              <a:t> </a:t>
            </a:r>
            <a:r>
              <a:rPr lang="en-US" sz="1600" dirty="0" smtClean="0">
                <a:ea typeface="Calibri" charset="0"/>
              </a:rPr>
              <a:t>Lake, one of the largest methane ebullition sites yet identified in Alaska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1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IRIS-NG logo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3" y="1544216"/>
            <a:ext cx="8686800" cy="3762732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14 July 2017</a:t>
            </a:r>
            <a:r>
              <a:rPr lang="en-US" dirty="0">
                <a:solidFill>
                  <a:schemeClr val="accent2"/>
                </a:solidFill>
              </a:rPr>
              <a:t>/DOY </a:t>
            </a:r>
            <a:r>
              <a:rPr lang="en-US" dirty="0" smtClean="0">
                <a:solidFill>
                  <a:schemeClr val="accent2"/>
                </a:solidFill>
              </a:rPr>
              <a:t>195 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Kotzebue – Noatak – Atqasuk – Barrow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Status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r>
              <a:rPr lang="en-US" sz="1800" b="1" dirty="0" smtClean="0"/>
              <a:t>AVIRIS-NG / Dynamic Aviation B200 (N53W)</a:t>
            </a:r>
          </a:p>
          <a:p>
            <a:r>
              <a:rPr lang="en-US" sz="1800" dirty="0" smtClean="0"/>
              <a:t>REPORT </a:t>
            </a:r>
            <a:r>
              <a:rPr lang="en-US" sz="1800" dirty="0"/>
              <a:t>DATE:  </a:t>
            </a:r>
            <a:r>
              <a:rPr lang="en-US" sz="1800" dirty="0" smtClean="0"/>
              <a:t>14 July 2018 (Bastille Day)</a:t>
            </a:r>
            <a:endParaRPr lang="en-US" sz="1800" dirty="0"/>
          </a:p>
          <a:p>
            <a:r>
              <a:rPr lang="en-US" sz="1800" dirty="0"/>
              <a:t>Current Status of Aircraft: 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FF6600"/>
                </a:solidFill>
              </a:rPr>
              <a:t>Yellow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/>
              <a:t>Current Status of </a:t>
            </a:r>
            <a:r>
              <a:rPr lang="en-US" sz="1800" dirty="0" smtClean="0"/>
              <a:t>AVIRIS: </a:t>
            </a:r>
            <a:r>
              <a:rPr lang="en-US" sz="1800" dirty="0"/>
              <a:t> </a:t>
            </a:r>
            <a:r>
              <a:rPr lang="en-US" sz="1800" dirty="0" smtClean="0"/>
              <a:t>	</a:t>
            </a:r>
            <a:r>
              <a:rPr lang="en-US" sz="1800" b="1" dirty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 smtClean="0"/>
              <a:t>Current </a:t>
            </a:r>
            <a:r>
              <a:rPr lang="en-US" sz="1800" dirty="0"/>
              <a:t>Deployment Location:  </a:t>
            </a:r>
            <a:r>
              <a:rPr lang="en-US" sz="1800" dirty="0" smtClean="0"/>
              <a:t>Fairbanks AK (PAFA)</a:t>
            </a:r>
          </a:p>
          <a:p>
            <a:r>
              <a:rPr lang="en-US" sz="1800" dirty="0" smtClean="0"/>
              <a:t>Crew:  </a:t>
            </a:r>
            <a:r>
              <a:rPr lang="en-US" sz="1800" dirty="0" smtClean="0">
                <a:solidFill>
                  <a:prstClr val="black"/>
                </a:solidFill>
              </a:rPr>
              <a:t>Rogers, </a:t>
            </a:r>
            <a:r>
              <a:rPr lang="en-US" sz="1800" dirty="0" err="1" smtClean="0">
                <a:solidFill>
                  <a:prstClr val="black"/>
                </a:solidFill>
              </a:rPr>
              <a:t>Heidt</a:t>
            </a:r>
            <a:r>
              <a:rPr lang="en-US" sz="1800" dirty="0" smtClean="0">
                <a:solidFill>
                  <a:prstClr val="black"/>
                </a:solidFill>
              </a:rPr>
              <a:t>, Nolte, </a:t>
            </a:r>
            <a:r>
              <a:rPr lang="en-US" sz="1800" dirty="0" err="1" smtClean="0">
                <a:solidFill>
                  <a:prstClr val="black"/>
                </a:solidFill>
              </a:rPr>
              <a:t>Bernas</a:t>
            </a:r>
            <a:endParaRPr lang="en-US" sz="1800" dirty="0" smtClean="0">
              <a:solidFill>
                <a:prstClr val="black"/>
              </a:solidFill>
            </a:endParaRP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Coordinator: </a:t>
            </a:r>
            <a:r>
              <a:rPr lang="en-US" sz="1800" dirty="0" smtClean="0">
                <a:latin typeface="Arial" charset="0"/>
                <a:ea typeface="Calibri" charset="0"/>
              </a:rPr>
              <a:t>A Thorpe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Lead: </a:t>
            </a:r>
            <a:r>
              <a:rPr lang="en-US" sz="1800" dirty="0" smtClean="0">
                <a:latin typeface="Arial" charset="0"/>
                <a:ea typeface="Calibri" charset="0"/>
              </a:rPr>
              <a:t>C Miller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Project Managers: M Eastwood, I </a:t>
            </a:r>
            <a:r>
              <a:rPr lang="en-US" sz="1800" dirty="0" err="1" smtClean="0">
                <a:latin typeface="Arial" charset="0"/>
                <a:ea typeface="Calibri" charset="0"/>
              </a:rPr>
              <a:t>McCubbin</a:t>
            </a:r>
            <a:endParaRPr lang="en-US" sz="1800" dirty="0">
              <a:latin typeface="Arial" charset="0"/>
              <a:ea typeface="Calibri" charset="0"/>
            </a:endParaRPr>
          </a:p>
          <a:p>
            <a:r>
              <a:rPr lang="en-US" sz="1800" dirty="0" smtClean="0">
                <a:latin typeface="Arial" charset="0"/>
                <a:ea typeface="Calibri" charset="0"/>
              </a:rPr>
              <a:t>Instrument PI: R Green</a:t>
            </a:r>
            <a:endParaRPr lang="en-US" sz="1800" dirty="0">
              <a:latin typeface="Arial" charset="0"/>
              <a:ea typeface="Calibri" charset="0"/>
            </a:endParaRPr>
          </a:p>
          <a:p>
            <a:endParaRPr lang="en-US" sz="1800" dirty="0"/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6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20170714t212331_geo - E13-303 - Pipeline Lake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511048" y="-8216"/>
            <a:ext cx="1371600" cy="6053743"/>
          </a:xfrm>
          <a:prstGeom prst="rect">
            <a:avLst/>
          </a:prstGeom>
        </p:spPr>
      </p:pic>
      <p:pic>
        <p:nvPicPr>
          <p:cNvPr id="5" name="Picture 4" descr="ang20170714t212855_geo - E14-304 - Pipeline Lake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537676" y="1173989"/>
            <a:ext cx="1371600" cy="6000488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Kotzebue – Noatak – Atqasuk – Barrow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ang20170714t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E13, Track Air #303, 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212331: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Pipeline Lake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E14, Track Air #304, 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212855: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Pipeline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Lake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4718" y="2368242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9216" y="356044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105707"/>
            <a:ext cx="8272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&amp; </a:t>
            </a:r>
            <a:r>
              <a:rPr lang="en-US" sz="1600" b="1" dirty="0" smtClean="0">
                <a:ea typeface="Calibri" charset="0"/>
              </a:rPr>
              <a:t>B</a:t>
            </a:r>
            <a:r>
              <a:rPr lang="en-US" sz="1600" dirty="0" smtClean="0">
                <a:ea typeface="Calibri" charset="0"/>
              </a:rPr>
              <a:t>. </a:t>
            </a:r>
            <a:r>
              <a:rPr lang="en-US" sz="1600" dirty="0" err="1" smtClean="0">
                <a:ea typeface="Calibri" charset="0"/>
              </a:rPr>
              <a:t>Ikroavik</a:t>
            </a:r>
            <a:r>
              <a:rPr lang="en-US" sz="1600" dirty="0" smtClean="0">
                <a:ea typeface="Calibri" charset="0"/>
              </a:rPr>
              <a:t> Lake (Pipeline Lake), a large methane ebullition source 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g20170714t213741_geo - D3-224 - Barrow Grid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92555" y="267426"/>
            <a:ext cx="1371600" cy="7615545"/>
          </a:xfrm>
          <a:prstGeom prst="rect">
            <a:avLst/>
          </a:prstGeom>
        </p:spPr>
      </p:pic>
      <p:pic>
        <p:nvPicPr>
          <p:cNvPr id="6" name="Picture 5" descr="ang20170714t214452_geo - D4-225 - Barrow Grid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19717" y="-932500"/>
            <a:ext cx="1371600" cy="7621178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Kotzebue – Noatak – Atqasuk – Barrow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ang20170714t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D4, Track Air #225, Run ID 214452: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Barrow Grid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Line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D3, Track Air #224, Run ID 213741: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Barrow Grid</a:t>
            </a:r>
            <a:endParaRPr lang="en-US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151057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663225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105707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Barrow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town seen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in the left-hand edge of the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image, dominated by drained lakebeds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. Rippling waves of low clouds obscure this image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1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g20170714t232619_geo - C60-217 - Lake Tusikovak (SE of Barrow)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234274" y="-15975659"/>
            <a:ext cx="1828800" cy="38107492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Kotzebue – Noatak – Atqasuk – Barrow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8591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4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4"/>
              </a:rPr>
              <a:t>ang20170714t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C60,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#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217,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232619: Lake </a:t>
            </a:r>
            <a:r>
              <a:rPr lang="en-US" sz="1600" dirty="0" err="1" smtClean="0">
                <a:solidFill>
                  <a:srgbClr val="000000"/>
                </a:solidFill>
                <a:ea typeface="Calibri" charset="0"/>
              </a:rPr>
              <a:t>Tusikovak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 (SE of Barrow)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151057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105707"/>
            <a:ext cx="8272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Bright green and milky green waters seen in the 2 large lakes of this image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6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20170714t234307_geo - D1-222 - Barrow Grid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10632" y="444736"/>
            <a:ext cx="1371600" cy="7458992"/>
          </a:xfrm>
          <a:prstGeom prst="rect">
            <a:avLst/>
          </a:prstGeom>
        </p:spPr>
      </p:pic>
      <p:pic>
        <p:nvPicPr>
          <p:cNvPr id="5" name="Picture 4" descr="ang20170714t235124_geo - D2-223 - Barrow Grid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08894" y="-786032"/>
            <a:ext cx="1371600" cy="7588964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Kotzebue – Noatak – Atqasuk – Barrow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ang20170714t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D2,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#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223,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235124: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Barrow Grid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Line D1,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#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222,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234307: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Barrow Grid</a:t>
            </a:r>
            <a:endParaRPr lang="en-US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0622" y="2296234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088" y="356044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105707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Barrow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town seen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in the left-hand edge of the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image, dominated by drained lakebeds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. Rippling waves of low clouds obscure this image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3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20170715t001841_geo - C59-216 - South of Atqasuk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293623" y="-8507562"/>
            <a:ext cx="1371600" cy="25788738"/>
          </a:xfrm>
          <a:prstGeom prst="rect">
            <a:avLst/>
          </a:prstGeom>
        </p:spPr>
      </p:pic>
      <p:pic>
        <p:nvPicPr>
          <p:cNvPr id="2" name="Picture 1" descr="ang20170715t000804_geo  - C55-212 - ATQ flux tower; CALM Atqasuk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17589" y="-4533822"/>
            <a:ext cx="1371600" cy="14816922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Kotzebue – Noatak – Atqasuk – Barrow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ang20170715t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C55, Track Air #212, Run ID 000804: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ATQ flux tower; CALM Atqasuk</a:t>
            </a:r>
            <a:endParaRPr lang="en-US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C59,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#216,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001841: South of Atqasuk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151057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663225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105707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Atqasuk and numerous green lakes imaged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. Large clouds at the end of this image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g20170715t011416_geo - C56-213 - CALM Drew Point-Arctic coast @ Smith Bay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14324" y="-599114"/>
            <a:ext cx="1828800" cy="726759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Kotzebue – Noatak – Atqasuk – Barrow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4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4"/>
              </a:rPr>
              <a:t>ang20170715t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C56, Track Air #213, Run ID 011416: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CALM Drew Point/Arctic coast @ Smith Bay</a:t>
            </a:r>
            <a:endParaRPr lang="en-US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151057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105707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Atqasuk and numerous green lakes imaged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. 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93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20170714t234307_geo - D1-222 - Barrow Grid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10632" y="1449400"/>
            <a:ext cx="1371600" cy="7458992"/>
          </a:xfrm>
          <a:prstGeom prst="rect">
            <a:avLst/>
          </a:prstGeom>
        </p:spPr>
      </p:pic>
      <p:pic>
        <p:nvPicPr>
          <p:cNvPr id="5" name="Picture 4" descr="ang20170714t235124_geo - D2-223 - Barrow Grid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08894" y="218632"/>
            <a:ext cx="1371600" cy="7588964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Kotzebue – Noatak – Atqasuk – Barrow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0622" y="2296234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ang20170714t213741_geo - D3-224 - Barrow Grid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85158" y="-963965"/>
            <a:ext cx="1371600" cy="7615545"/>
          </a:xfrm>
          <a:prstGeom prst="rect">
            <a:avLst/>
          </a:prstGeom>
        </p:spPr>
      </p:pic>
      <p:pic>
        <p:nvPicPr>
          <p:cNvPr id="11" name="Picture 10" descr="ang20170714t214452_geo - D4-225 - Barrow Grid.jpe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12320" y="-2163891"/>
            <a:ext cx="1371600" cy="76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4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Seward Peninsula Area </a:t>
            </a:r>
            <a:br>
              <a:rPr lang="en-US" dirty="0" smtClean="0"/>
            </a:br>
            <a:r>
              <a:rPr lang="en-US" dirty="0" smtClean="0"/>
              <a:t>FAA </a:t>
            </a:r>
            <a:r>
              <a:rPr lang="en-US" dirty="0" err="1" smtClean="0"/>
              <a:t>Webcamera</a:t>
            </a:r>
            <a:r>
              <a:rPr lang="en-US" dirty="0" smtClean="0"/>
              <a:t> Locations</a:t>
            </a:r>
            <a:endParaRPr lang="en-US" dirty="0"/>
          </a:p>
        </p:txBody>
      </p:sp>
      <p:pic>
        <p:nvPicPr>
          <p:cNvPr id="4" name="Picture 3" descr="Screen Shot 2017-07-09 at 10.17.08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016" y="896144"/>
            <a:ext cx="6948542" cy="5029200"/>
          </a:xfrm>
          <a:prstGeom prst="rect">
            <a:avLst/>
          </a:prstGeom>
        </p:spPr>
      </p:pic>
      <p:pic>
        <p:nvPicPr>
          <p:cNvPr id="5" name="Picture 4" descr="Screen Shot 2017-07-12 at 18.01.30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648" y="4064496"/>
            <a:ext cx="1994797" cy="1828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6669360" y="4975448"/>
            <a:ext cx="9144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8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July 2017/DOY 195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72-Hour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Saturday 15 July </a:t>
            </a:r>
            <a:r>
              <a:rPr lang="en-US" sz="1800" b="1" dirty="0"/>
              <a:t>2017 (DOY </a:t>
            </a:r>
            <a:r>
              <a:rPr lang="en-US" sz="1800" b="1" dirty="0" smtClean="0"/>
              <a:t>196)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Hard down day</a:t>
            </a:r>
          </a:p>
          <a:p>
            <a:pPr algn="l"/>
            <a:endParaRPr lang="en-US" sz="1800" b="1" dirty="0" smtClean="0"/>
          </a:p>
          <a:p>
            <a:pPr algn="l"/>
            <a:r>
              <a:rPr lang="en-US" sz="1800" b="1" dirty="0" smtClean="0"/>
              <a:t>Sunday </a:t>
            </a:r>
            <a:r>
              <a:rPr lang="en-US" sz="1800" b="1" dirty="0"/>
              <a:t>16 July 2017 (DOY </a:t>
            </a:r>
            <a:r>
              <a:rPr lang="en-US" sz="1800" b="1" dirty="0" smtClean="0"/>
              <a:t>197)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Hard down day</a:t>
            </a:r>
            <a:endParaRPr lang="en-US" sz="1800" dirty="0"/>
          </a:p>
          <a:p>
            <a:pPr algn="l"/>
            <a:endParaRPr lang="en-US" sz="1800" dirty="0"/>
          </a:p>
          <a:p>
            <a:pPr algn="l"/>
            <a:r>
              <a:rPr lang="en-US" sz="1800" b="1" dirty="0" smtClean="0"/>
              <a:t>Monday </a:t>
            </a:r>
            <a:r>
              <a:rPr lang="en-US" sz="1800" b="1" dirty="0"/>
              <a:t>17 July 2017 (DOY </a:t>
            </a:r>
            <a:r>
              <a:rPr lang="en-US" sz="1800" b="1" dirty="0" smtClean="0"/>
              <a:t>198)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Seward Peninsula</a:t>
            </a:r>
            <a:endParaRPr lang="en-US" sz="1800" dirty="0"/>
          </a:p>
          <a:p>
            <a:pPr algn="l"/>
            <a:endParaRPr lang="en-US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1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C_008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48"/>
            <a:ext cx="8686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5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Kotzebue – Noatak – Atqasuk – Barrow</a:t>
            </a:r>
            <a:endParaRPr lang="en-US" dirty="0"/>
          </a:p>
        </p:txBody>
      </p:sp>
      <p:pic>
        <p:nvPicPr>
          <p:cNvPr id="4" name="Picture 3" descr="DSC_007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8" y="1040160"/>
            <a:ext cx="2743200" cy="1828800"/>
          </a:xfrm>
          <a:prstGeom prst="rect">
            <a:avLst/>
          </a:prstGeom>
        </p:spPr>
      </p:pic>
      <p:pic>
        <p:nvPicPr>
          <p:cNvPr id="5" name="Picture 4" descr="DSC_007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8" y="2912368"/>
            <a:ext cx="2743200" cy="1828800"/>
          </a:xfrm>
          <a:prstGeom prst="rect">
            <a:avLst/>
          </a:prstGeom>
        </p:spPr>
      </p:pic>
      <p:pic>
        <p:nvPicPr>
          <p:cNvPr id="6" name="Picture 5" descr="DSC_008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8" y="2912368"/>
            <a:ext cx="2743200" cy="1828800"/>
          </a:xfrm>
          <a:prstGeom prst="rect">
            <a:avLst/>
          </a:prstGeom>
        </p:spPr>
      </p:pic>
      <p:pic>
        <p:nvPicPr>
          <p:cNvPr id="8" name="Picture 7" descr="DSC_008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8" y="1040160"/>
            <a:ext cx="2743200" cy="1828800"/>
          </a:xfrm>
          <a:prstGeom prst="rect">
            <a:avLst/>
          </a:prstGeom>
        </p:spPr>
      </p:pic>
      <p:pic>
        <p:nvPicPr>
          <p:cNvPr id="9" name="Picture 8" descr="DSC_006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568" y="1040160"/>
            <a:ext cx="2743200" cy="1828800"/>
          </a:xfrm>
          <a:prstGeom prst="rect">
            <a:avLst/>
          </a:prstGeom>
        </p:spPr>
      </p:pic>
      <p:pic>
        <p:nvPicPr>
          <p:cNvPr id="10" name="Picture 9" descr="DSC_0067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568" y="2912368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8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7-07-14-1831Z-hrpt_ykn_ir_100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112168"/>
            <a:ext cx="4114800" cy="4114800"/>
          </a:xfrm>
          <a:prstGeom prst="rect">
            <a:avLst/>
          </a:prstGeom>
        </p:spPr>
      </p:pic>
      <p:pic>
        <p:nvPicPr>
          <p:cNvPr id="4" name="Picture 3" descr="2017-07-14-1831Z-hrpt_ykn_nir_100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1112168"/>
            <a:ext cx="4114800" cy="41148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Kotzebue – Noatak – Atqasuk – Barrow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111152" y="3704456"/>
            <a:ext cx="576064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3240" y="1400200"/>
            <a:ext cx="1334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HRPT Vis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1831Z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7736" y="132819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HRPT IR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1831Z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 rot="1800000">
            <a:off x="4963285" y="1120395"/>
            <a:ext cx="640080" cy="13716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382126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Clear across all of Interior and North Slope Alaska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 rot="1800000">
            <a:off x="691181" y="1120395"/>
            <a:ext cx="640080" cy="13716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8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ana 129-sectional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232" y="1328192"/>
            <a:ext cx="3048000" cy="2286000"/>
          </a:xfrm>
          <a:prstGeom prst="rect">
            <a:avLst/>
          </a:prstGeom>
        </p:spPr>
      </p:pic>
      <p:pic>
        <p:nvPicPr>
          <p:cNvPr id="9" name="Picture 8" descr="10366-150005779320078823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2" y="1328192"/>
            <a:ext cx="3048000" cy="2286000"/>
          </a:xfrm>
          <a:prstGeom prst="rect">
            <a:avLst/>
          </a:prstGeom>
        </p:spPr>
      </p:pic>
      <p:pic>
        <p:nvPicPr>
          <p:cNvPr id="8" name="Picture 7" descr="10365-150005785439968188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632448"/>
            <a:ext cx="3048000" cy="2286000"/>
          </a:xfrm>
          <a:prstGeom prst="rect">
            <a:avLst/>
          </a:prstGeom>
        </p:spPr>
      </p:pic>
      <p:pic>
        <p:nvPicPr>
          <p:cNvPr id="7" name="Picture 6" descr="10364-150005797533198689.jpe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632448"/>
            <a:ext cx="3048000" cy="2286000"/>
          </a:xfrm>
          <a:prstGeom prst="rect">
            <a:avLst/>
          </a:prstGeom>
        </p:spPr>
      </p:pic>
      <p:pic>
        <p:nvPicPr>
          <p:cNvPr id="6" name="Picture 5" descr="10363-150005821374030313.jpe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328192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Kotzebue – Noatak – Atqasuk – Barrow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936" y="928082"/>
            <a:ext cx="2402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err="1" smtClean="0"/>
              <a:t>Kiana</a:t>
            </a:r>
            <a:r>
              <a:rPr lang="en-US" b="1" dirty="0" smtClean="0"/>
              <a:t> (IAN) (PAIK)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19064" y="3704456"/>
            <a:ext cx="91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37049" y="3704456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East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15880" y="1400200"/>
            <a:ext cx="868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743" y="1418456"/>
            <a:ext cx="79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West</a:t>
            </a:r>
          </a:p>
        </p:txBody>
      </p:sp>
    </p:spTree>
    <p:extLst>
      <p:ext uri="{BB962C8B-B14F-4D97-AF65-F5344CB8AC3E}">
        <p14:creationId xmlns:p14="http://schemas.microsoft.com/office/powerpoint/2010/main" val="367417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atak 168-sectional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224" y="1328192"/>
            <a:ext cx="3048000" cy="2286000"/>
          </a:xfrm>
          <a:prstGeom prst="rect">
            <a:avLst/>
          </a:prstGeom>
        </p:spPr>
      </p:pic>
      <p:pic>
        <p:nvPicPr>
          <p:cNvPr id="7" name="Picture 6" descr="10521-150006199449213799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632448"/>
            <a:ext cx="3048000" cy="2286000"/>
          </a:xfrm>
          <a:prstGeom prst="rect">
            <a:avLst/>
          </a:prstGeom>
        </p:spPr>
      </p:pic>
      <p:pic>
        <p:nvPicPr>
          <p:cNvPr id="6" name="Picture 5" descr="10520-150006199436538023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328192"/>
            <a:ext cx="3048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8192"/>
            <a:ext cx="3048000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632448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Kotzebue – Noatak – Atqasuk – Barrow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936" y="928082"/>
            <a:ext cx="2858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Noatak (WTK) (PAWN)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19064" y="3704456"/>
            <a:ext cx="1481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Southwest</a:t>
            </a:r>
            <a:endParaRPr lang="en-US" b="1" dirty="0" smtClean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7049" y="3704456"/>
            <a:ext cx="91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15880" y="1400200"/>
            <a:ext cx="138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Northeast</a:t>
            </a:r>
            <a:endParaRPr lang="en-US" b="1" dirty="0" smtClean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743" y="1418456"/>
            <a:ext cx="79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West</a:t>
            </a:r>
          </a:p>
        </p:txBody>
      </p:sp>
    </p:spTree>
    <p:extLst>
      <p:ext uri="{BB962C8B-B14F-4D97-AF65-F5344CB8AC3E}">
        <p14:creationId xmlns:p14="http://schemas.microsoft.com/office/powerpoint/2010/main" val="31436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232" y="1328192"/>
            <a:ext cx="3048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8192"/>
            <a:ext cx="3048000" cy="228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632448"/>
            <a:ext cx="3048000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632448"/>
            <a:ext cx="3048000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880" y="1328192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Kotzebue – Noatak – Atqasuk – Barrow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936" y="928082"/>
            <a:ext cx="3684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Red Dog Mine (DGG) (PADG)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19064" y="3704456"/>
            <a:ext cx="1481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Southwest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37049" y="3704456"/>
            <a:ext cx="1424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Southeast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15880" y="1400200"/>
            <a:ext cx="138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Northeast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743" y="1418456"/>
            <a:ext cx="868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</p:spTree>
    <p:extLst>
      <p:ext uri="{BB962C8B-B14F-4D97-AF65-F5344CB8AC3E}">
        <p14:creationId xmlns:p14="http://schemas.microsoft.com/office/powerpoint/2010/main" val="259677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2080597320</TotalTime>
  <Words>1667</Words>
  <Application>Microsoft Macintosh PowerPoint</Application>
  <PresentationFormat>Custom</PresentationFormat>
  <Paragraphs>225</Paragraphs>
  <Slides>27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Photo Editor Photo</vt:lpstr>
      <vt:lpstr>PowerPoint Presentation</vt:lpstr>
      <vt:lpstr>14 July 2017/DOY 195  Kotzebue – Noatak – Atqasuk – Barrow</vt:lpstr>
      <vt:lpstr>14 July 2017/DOY 195  72-Hour Look Ahead</vt:lpstr>
      <vt:lpstr>PowerPoint Presentation</vt:lpstr>
      <vt:lpstr>14 July 2017/DOY 195  Kotzebue – Noatak – Atqasuk – Barrow</vt:lpstr>
      <vt:lpstr>14 July 2017/DOY 195  Kotzebue – Noatak – Atqasuk – Barrow</vt:lpstr>
      <vt:lpstr>14 July 2017/DOY 195  Kotzebue – Noatak – Atqasuk – Barrow</vt:lpstr>
      <vt:lpstr>14 July 2017/DOY 195  Kotzebue – Noatak – Atqasuk – Barrow</vt:lpstr>
      <vt:lpstr>14 July 2017/DOY 195  Kotzebue – Noatak – Atqasuk – Barrow</vt:lpstr>
      <vt:lpstr>14 July 2017/DOY 195  Kotzebue – Noatak – Atqasuk – Barrow</vt:lpstr>
      <vt:lpstr>14 July 2017/DOY 195  Kotzebue – Noatak – Atqasuk – Barrow</vt:lpstr>
      <vt:lpstr>14 July 2017/DOY 195  Kotzebue – Noatak – Atqasuk – Barrow</vt:lpstr>
      <vt:lpstr>14 July 2017/DOY 195  Kotzebue – Noatak – Atqasuk – Barrow</vt:lpstr>
      <vt:lpstr>14 July 2017/DOY 195  Kotzebue – Noatak – Atqasuk – Barrow</vt:lpstr>
      <vt:lpstr>14 July 2017/DOY 195  Kotzebue – Noatak – Atqasuk – Barrow</vt:lpstr>
      <vt:lpstr>14 July 2017/DOY 195  Kotzebue – Noatak – Atqasuk – Barrow</vt:lpstr>
      <vt:lpstr>14 July 2017/DOY 195  Kotzebue – Noatak – Atqasuk – Barrow</vt:lpstr>
      <vt:lpstr>14 July 2017/DOY 195  Kotzebue – Noatak – Atqasuk – Barrow</vt:lpstr>
      <vt:lpstr>14 July 2017/DOY 195  Kotzebue – Noatak – Atqasuk – Barrow</vt:lpstr>
      <vt:lpstr>14 July 2017/DOY 195  Kotzebue – Noatak – Atqasuk – Barrow</vt:lpstr>
      <vt:lpstr>14 July 2017/DOY 195  Kotzebue – Noatak – Atqasuk – Barrow</vt:lpstr>
      <vt:lpstr>14 July 2017/DOY 195  Kotzebue – Noatak – Atqasuk – Barrow</vt:lpstr>
      <vt:lpstr>14 July 2017/DOY 195  Kotzebue – Noatak – Atqasuk – Barrow</vt:lpstr>
      <vt:lpstr>14 July 2017/DOY 195  Kotzebue – Noatak – Atqasuk – Barrow</vt:lpstr>
      <vt:lpstr>14 July 2017/DOY 195  Kotzebue – Noatak – Atqasuk – Barrow</vt:lpstr>
      <vt:lpstr>14 July 2017/DOY 195  Kotzebue – Noatak – Atqasuk – Barrow</vt:lpstr>
      <vt:lpstr>Seward Peninsula Area  FAA Webcamera Locations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Leanne Kendig</cp:lastModifiedBy>
  <cp:revision>3648</cp:revision>
  <cp:lastPrinted>2012-09-27T19:06:18Z</cp:lastPrinted>
  <dcterms:created xsi:type="dcterms:W3CDTF">2011-01-14T21:06:41Z</dcterms:created>
  <dcterms:modified xsi:type="dcterms:W3CDTF">2017-08-15T00:38:27Z</dcterms:modified>
</cp:coreProperties>
</file>